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4" r:id="rId2"/>
    <p:sldId id="265" r:id="rId3"/>
    <p:sldId id="267" r:id="rId4"/>
    <p:sldId id="268" r:id="rId5"/>
    <p:sldId id="269" r:id="rId6"/>
    <p:sldId id="270" r:id="rId7"/>
    <p:sldId id="271" r:id="rId8"/>
    <p:sldId id="274" r:id="rId9"/>
    <p:sldId id="275" r:id="rId10"/>
    <p:sldId id="276" r:id="rId11"/>
    <p:sldId id="277" r:id="rId12"/>
    <p:sldId id="282" r:id="rId13"/>
    <p:sldId id="283" r:id="rId14"/>
    <p:sldId id="279" r:id="rId15"/>
    <p:sldId id="278" r:id="rId16"/>
    <p:sldId id="280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k Piggott" initials="NP" lastIdx="1" clrIdx="0">
    <p:extLst>
      <p:ext uri="{19B8F6BF-5375-455C-9EA6-DF929625EA0E}">
        <p15:presenceInfo xmlns:p15="http://schemas.microsoft.com/office/powerpoint/2012/main" userId="f3f9b8c68ac1e08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85953" autoAdjust="0"/>
  </p:normalViewPr>
  <p:slideViewPr>
    <p:cSldViewPr snapToGrid="0">
      <p:cViewPr varScale="1">
        <p:scale>
          <a:sx n="77" d="100"/>
          <a:sy n="77" d="100"/>
        </p:scale>
        <p:origin x="1017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E3BF8-0593-4215-AB21-C3D11C9978F7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F7523-D4E8-4C24-A305-75CEFF953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198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24766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F7523-D4E8-4C24-A305-75CEFF95344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903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F7523-D4E8-4C24-A305-75CEFF95344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098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F7523-D4E8-4C24-A305-75CEFF95344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733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F7523-D4E8-4C24-A305-75CEFF95344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763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858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278" y="2660283"/>
            <a:ext cx="10540869" cy="1143200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49300" y="4036484"/>
            <a:ext cx="10541000" cy="1083733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32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_1">
    <p:bg>
      <p:bgPr>
        <a:solidFill>
          <a:srgbClr val="FFFFFF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39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 sz="48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body" idx="1" hasCustomPrompt="1"/>
          </p:nvPr>
        </p:nvSpPr>
        <p:spPr>
          <a:xfrm>
            <a:off x="609600" y="1600201"/>
            <a:ext cx="109728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SzPct val="100000"/>
              <a:defRPr sz="3200"/>
            </a:lvl1pPr>
            <a:lvl2pPr>
              <a:lnSpc>
                <a:spcPct val="115000"/>
              </a:lnSpc>
              <a:spcBef>
                <a:spcPts val="0"/>
              </a:spcBef>
              <a:buSzPct val="100000"/>
              <a:defRPr sz="2667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5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EEBF119A-4AC4-42B6-940D-FCAEA301C5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092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 sz="48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" name="Shape 1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4882551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SzPct val="100000"/>
              <a:defRPr sz="3200"/>
            </a:lvl1pPr>
            <a:lvl2pPr>
              <a:lnSpc>
                <a:spcPct val="115000"/>
              </a:lnSpc>
              <a:spcBef>
                <a:spcPts val="0"/>
              </a:spcBef>
              <a:buSzPct val="100000"/>
              <a:defRPr sz="2667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hape 16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5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EEBF119A-4AC4-42B6-940D-FCAEA301C58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hape 15"/>
          <p:cNvSpPr txBox="1">
            <a:spLocks noGrp="1"/>
          </p:cNvSpPr>
          <p:nvPr>
            <p:ph type="body" idx="13"/>
          </p:nvPr>
        </p:nvSpPr>
        <p:spPr>
          <a:xfrm>
            <a:off x="6699849" y="1600200"/>
            <a:ext cx="4882551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SzPct val="100000"/>
              <a:defRPr sz="3200"/>
            </a:lvl1pPr>
            <a:lvl2pPr>
              <a:lnSpc>
                <a:spcPct val="115000"/>
              </a:lnSpc>
              <a:spcBef>
                <a:spcPts val="0"/>
              </a:spcBef>
              <a:buSzPct val="100000"/>
              <a:defRPr sz="2667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8739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5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EEBF119A-4AC4-42B6-940D-FCAEA301C5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58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5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fld id="{EEBF119A-4AC4-42B6-940D-FCAEA301C5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63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5"/>
          <p:cNvPicPr preferRelativeResize="0"/>
          <p:nvPr/>
        </p:nvPicPr>
        <p:blipFill rotWithShape="1">
          <a:blip r:embed="rId8"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97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1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243141" cy="6026448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1" y="6026448"/>
            <a:ext cx="4087184" cy="831552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  <a:defRPr sz="3000" b="1"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  <a:defRPr sz="3000" b="1"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None/>
              <a:defRPr sz="3000" b="1"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None/>
              <a:defRPr sz="3000" b="1"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None/>
              <a:defRPr sz="3000" b="1"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None/>
              <a:defRPr sz="3000" b="1"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None/>
              <a:defRPr sz="3000" b="1"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None/>
              <a:defRPr sz="3000" b="1"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None/>
              <a:defRPr sz="3000" b="1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96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8" name="Shape 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55333" y="6176025"/>
            <a:ext cx="1689200" cy="62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68789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36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RadioDNS</a:t>
            </a:r>
            <a:r>
              <a:rPr lang="en-GB" dirty="0"/>
              <a:t> Hybrid Radio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From FM, to DAB, to IP</a:t>
            </a:r>
          </a:p>
        </p:txBody>
      </p:sp>
    </p:spTree>
    <p:extLst>
      <p:ext uri="{BB962C8B-B14F-4D97-AF65-F5344CB8AC3E}">
        <p14:creationId xmlns:p14="http://schemas.microsoft.com/office/powerpoint/2010/main" val="3508995229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2050985" y="277284"/>
            <a:ext cx="9683816" cy="5256229"/>
            <a:chOff x="2086219" y="207963"/>
            <a:chExt cx="10055225" cy="5457825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1519" y="207963"/>
              <a:ext cx="1939925" cy="1938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3727694" y="896938"/>
              <a:ext cx="6192838" cy="609600"/>
              <a:chOff x="0" y="0"/>
              <a:chExt cx="3901" cy="384"/>
            </a:xfrm>
          </p:grpSpPr>
          <p:sp>
            <p:nvSpPr>
              <p:cNvPr id="5" name="AutoShape 4"/>
              <p:cNvSpPr>
                <a:spLocks/>
              </p:cNvSpPr>
              <p:nvPr/>
            </p:nvSpPr>
            <p:spPr bwMode="auto">
              <a:xfrm>
                <a:off x="0" y="0"/>
                <a:ext cx="3901" cy="384"/>
              </a:xfrm>
              <a:prstGeom prst="leftArrow">
                <a:avLst>
                  <a:gd name="adj1" fmla="val 50000"/>
                  <a:gd name="adj2" fmla="val 35133"/>
                </a:avLst>
              </a:prstGeom>
              <a:solidFill>
                <a:srgbClr val="548DD4"/>
              </a:solidFill>
              <a:ln w="9525" cap="flat">
                <a:solidFill>
                  <a:srgbClr val="4A7DBB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3000" dir="5400000" algn="ctr" rotWithShape="0">
                  <a:schemeClr val="bg2">
                    <a:alpha val="34999"/>
                  </a:scheme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" name="Rectangle 5"/>
              <p:cNvSpPr>
                <a:spLocks/>
              </p:cNvSpPr>
              <p:nvPr/>
            </p:nvSpPr>
            <p:spPr bwMode="auto">
              <a:xfrm>
                <a:off x="98" y="98"/>
                <a:ext cx="380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  <a:sym typeface="Arial" charset="0"/>
                  </a:rPr>
                  <a:t>FM / DAB / HD Radio</a:t>
                </a:r>
              </a:p>
            </p:txBody>
          </p:sp>
        </p:grpSp>
        <p:sp>
          <p:nvSpPr>
            <p:cNvPr id="9" name="AutoShape 8"/>
            <p:cNvSpPr>
              <a:spLocks/>
            </p:cNvSpPr>
            <p:nvPr/>
          </p:nvSpPr>
          <p:spPr bwMode="auto">
            <a:xfrm>
              <a:off x="2086219" y="5378450"/>
              <a:ext cx="1430338" cy="287338"/>
            </a:xfrm>
            <a:custGeom>
              <a:avLst/>
              <a:gdLst>
                <a:gd name="T0" fmla="*/ 0 w 21600"/>
                <a:gd name="T1" fmla="*/ 10800 h 21600"/>
                <a:gd name="T2" fmla="*/ 10800 w 21600"/>
                <a:gd name="T3" fmla="*/ 0 h 21600"/>
                <a:gd name="T4" fmla="*/ 21600 w 21600"/>
                <a:gd name="T5" fmla="*/ 10800 h 21600"/>
                <a:gd name="T6" fmla="*/ 10800 w 21600"/>
                <a:gd name="T7" fmla="*/ 21600 h 21600"/>
                <a:gd name="T8" fmla="*/ 0 w 21600"/>
                <a:gd name="T9" fmla="*/ 10800 h 21600"/>
                <a:gd name="T10" fmla="*/ 0 w 21600"/>
                <a:gd name="T11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4A7DBB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3" name="Group 17"/>
            <p:cNvGrpSpPr>
              <a:grpSpLocks/>
            </p:cNvGrpSpPr>
            <p:nvPr/>
          </p:nvGrpSpPr>
          <p:grpSpPr bwMode="auto">
            <a:xfrm rot="960000">
              <a:off x="3565769" y="2859088"/>
              <a:ext cx="6616700" cy="611187"/>
              <a:chOff x="0" y="0"/>
              <a:chExt cx="4168" cy="384"/>
            </a:xfrm>
          </p:grpSpPr>
          <p:sp>
            <p:nvSpPr>
              <p:cNvPr id="14" name="AutoShape 15"/>
              <p:cNvSpPr>
                <a:spLocks/>
              </p:cNvSpPr>
              <p:nvPr/>
            </p:nvSpPr>
            <p:spPr bwMode="auto">
              <a:xfrm>
                <a:off x="0" y="0"/>
                <a:ext cx="4168" cy="384"/>
              </a:xfrm>
              <a:prstGeom prst="leftRightArrow">
                <a:avLst>
                  <a:gd name="adj1" fmla="val 50000"/>
                  <a:gd name="adj2" fmla="val 35176"/>
                </a:avLst>
              </a:prstGeom>
              <a:solidFill>
                <a:srgbClr val="76923C"/>
              </a:solidFill>
              <a:ln w="9525" cap="flat">
                <a:solidFill>
                  <a:srgbClr val="4A7DBB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3000" dir="5400000" algn="ctr" rotWithShape="0">
                  <a:schemeClr val="bg2">
                    <a:alpha val="34999"/>
                  </a:scheme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Rectangle 16"/>
              <p:cNvSpPr>
                <a:spLocks/>
              </p:cNvSpPr>
              <p:nvPr/>
            </p:nvSpPr>
            <p:spPr bwMode="auto">
              <a:xfrm>
                <a:off x="95" y="98"/>
                <a:ext cx="3968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  <a:sym typeface="Arial" charset="0"/>
                  </a:rPr>
                  <a:t>IP</a:t>
                </a:r>
              </a:p>
            </p:txBody>
          </p:sp>
        </p:grpSp>
        <p:grpSp>
          <p:nvGrpSpPr>
            <p:cNvPr id="16" name="Group 20"/>
            <p:cNvGrpSpPr>
              <a:grpSpLocks/>
            </p:cNvGrpSpPr>
            <p:nvPr/>
          </p:nvGrpSpPr>
          <p:grpSpPr bwMode="auto">
            <a:xfrm>
              <a:off x="10250732" y="3213100"/>
              <a:ext cx="1890712" cy="1955800"/>
              <a:chOff x="0" y="0"/>
              <a:chExt cx="1191" cy="1232"/>
            </a:xfrm>
          </p:grpSpPr>
          <p:sp>
            <p:nvSpPr>
              <p:cNvPr id="17" name="AutoShape 18"/>
              <p:cNvSpPr>
                <a:spLocks/>
              </p:cNvSpPr>
              <p:nvPr/>
            </p:nvSpPr>
            <p:spPr bwMode="auto">
              <a:xfrm>
                <a:off x="0" y="0"/>
                <a:ext cx="1191" cy="1232"/>
              </a:xfrm>
              <a:prstGeom prst="roundRect">
                <a:avLst>
                  <a:gd name="adj" fmla="val 11718"/>
                </a:avLst>
              </a:prstGeom>
              <a:gradFill rotWithShape="0">
                <a:gsLst>
                  <a:gs pos="0">
                    <a:srgbClr val="ECECEC"/>
                  </a:gs>
                  <a:gs pos="65001">
                    <a:srgbClr val="CECECE"/>
                  </a:gs>
                  <a:gs pos="100000">
                    <a:srgbClr val="BABABA"/>
                  </a:gs>
                </a:gsLst>
                <a:lin ang="5400000" scaled="1"/>
              </a:gradFill>
              <a:ln w="825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19999" dir="5400000" algn="ctr" rotWithShape="0">
                  <a:schemeClr val="bg2">
                    <a:alpha val="37999"/>
                  </a:scheme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Rectangle 19"/>
              <p:cNvSpPr>
                <a:spLocks/>
              </p:cNvSpPr>
              <p:nvPr/>
            </p:nvSpPr>
            <p:spPr bwMode="auto">
              <a:xfrm>
                <a:off x="60" y="261"/>
                <a:ext cx="1072" cy="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 charset="0"/>
                    <a:ea typeface="ＭＳ Ｐゴシック" charset="0"/>
                    <a:cs typeface="+mn-cs"/>
                    <a:sym typeface="Arial Bold" charset="0"/>
                  </a:rPr>
                  <a:t>Capital FM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old" charset="0"/>
                    <a:ea typeface="ＭＳ Ｐゴシック" charset="0"/>
                    <a:cs typeface="+mn-cs"/>
                    <a:sym typeface="Arial Bold" charset="0"/>
                  </a:rPr>
                  <a:t>95.8MHz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  <a:sym typeface="Arial" charset="0"/>
                  </a:rPr>
                  <a:t>capitalfm.com</a:t>
                </a:r>
              </a:p>
            </p:txBody>
          </p:sp>
        </p:grpSp>
        <p:sp>
          <p:nvSpPr>
            <p:cNvPr id="19" name="AutoShape 21"/>
            <p:cNvSpPr>
              <a:spLocks/>
            </p:cNvSpPr>
            <p:nvPr/>
          </p:nvSpPr>
          <p:spPr bwMode="auto">
            <a:xfrm>
              <a:off x="11023844" y="2222500"/>
              <a:ext cx="422275" cy="8413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5413"/>
                  </a:moveTo>
                  <a:lnTo>
                    <a:pt x="10800" y="0"/>
                  </a:lnTo>
                  <a:lnTo>
                    <a:pt x="21600" y="5413"/>
                  </a:lnTo>
                  <a:lnTo>
                    <a:pt x="16200" y="5413"/>
                  </a:lnTo>
                  <a:lnTo>
                    <a:pt x="16200" y="21600"/>
                  </a:lnTo>
                  <a:lnTo>
                    <a:pt x="5400" y="21600"/>
                  </a:lnTo>
                  <a:lnTo>
                    <a:pt x="5400" y="5413"/>
                  </a:lnTo>
                  <a:close/>
                  <a:moveTo>
                    <a:pt x="0" y="5413"/>
                  </a:moveTo>
                </a:path>
              </a:pathLst>
            </a:custGeom>
            <a:solidFill>
              <a:srgbClr val="548DD4"/>
            </a:solidFill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5032" y="4285917"/>
            <a:ext cx="904099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Listener finds station by tuning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normally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central database of stations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radio connects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directly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radio station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connections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come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via RadioDNS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96" y="341508"/>
            <a:ext cx="3206066" cy="194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7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62213" b="73121"/>
          <a:stretch/>
        </p:blipFill>
        <p:spPr>
          <a:xfrm>
            <a:off x="366926" y="723613"/>
            <a:ext cx="11095156" cy="4442013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2691755" y="628440"/>
            <a:ext cx="6993896" cy="5247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/>
          <p:cNvSpPr/>
          <p:nvPr/>
        </p:nvSpPr>
        <p:spPr>
          <a:xfrm>
            <a:off x="4448246" y="2233836"/>
            <a:ext cx="4909804" cy="4111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37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7174" r="63020" b="59286"/>
          <a:stretch/>
        </p:blipFill>
        <p:spPr>
          <a:xfrm>
            <a:off x="367200" y="723600"/>
            <a:ext cx="10062929" cy="2073687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2621864" y="786268"/>
            <a:ext cx="6586201" cy="3436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/>
          <p:cNvSpPr/>
          <p:nvPr/>
        </p:nvSpPr>
        <p:spPr>
          <a:xfrm>
            <a:off x="5125298" y="2236494"/>
            <a:ext cx="4641892" cy="3778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73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51404" r="54140"/>
          <a:stretch/>
        </p:blipFill>
        <p:spPr>
          <a:xfrm>
            <a:off x="367200" y="723599"/>
            <a:ext cx="10041004" cy="5988475"/>
          </a:xfrm>
          <a:prstGeom prst="rect">
            <a:avLst/>
          </a:prstGeom>
        </p:spPr>
      </p:pic>
      <p:sp>
        <p:nvSpPr>
          <p:cNvPr id="9" name="Rectangle: Rounded Corners 8"/>
          <p:cNvSpPr/>
          <p:nvPr/>
        </p:nvSpPr>
        <p:spPr>
          <a:xfrm>
            <a:off x="2107028" y="723599"/>
            <a:ext cx="5448769" cy="4343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/>
          <p:cNvSpPr/>
          <p:nvPr/>
        </p:nvSpPr>
        <p:spPr>
          <a:xfrm>
            <a:off x="367200" y="3930351"/>
            <a:ext cx="8322204" cy="4485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854616" y="3064359"/>
            <a:ext cx="2559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317,256 bytes in 0.03s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2256386" y="2926293"/>
            <a:ext cx="5985488" cy="5961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98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Shape 2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02365">
            <a:off x="1076159" y="704847"/>
            <a:ext cx="3773260" cy="5341621"/>
          </a:xfrm>
          <a:prstGeom prst="rect">
            <a:avLst/>
          </a:prstGeom>
          <a:noFill/>
          <a:ln w="19050" cap="flat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52" name="Shape 2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02365">
            <a:off x="4275141" y="704835"/>
            <a:ext cx="3773260" cy="5341628"/>
          </a:xfrm>
          <a:prstGeom prst="rect">
            <a:avLst/>
          </a:prstGeom>
          <a:noFill/>
          <a:ln w="19050" cap="flat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53" name="Shape 2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02365">
            <a:off x="7234374" y="704868"/>
            <a:ext cx="3773260" cy="5341587"/>
          </a:xfrm>
          <a:prstGeom prst="rect">
            <a:avLst/>
          </a:prstGeom>
          <a:noFill/>
          <a:ln w="19050" cap="flat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157650583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Hybrid Applications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SPI – Service and Programme Information</a:t>
            </a:r>
          </a:p>
          <a:p>
            <a:r>
              <a:rPr lang="en-GB" dirty="0"/>
              <a:t>Names, logos, programme descriptions, phonemes, …</a:t>
            </a:r>
          </a:p>
          <a:p>
            <a:r>
              <a:rPr lang="en-GB" b="1" dirty="0"/>
              <a:t>Visual Slideshow</a:t>
            </a:r>
          </a:p>
          <a:p>
            <a:r>
              <a:rPr lang="en-GB" dirty="0"/>
              <a:t>Real-time images and text push service</a:t>
            </a:r>
          </a:p>
          <a:p>
            <a:r>
              <a:rPr lang="en-GB" b="1" dirty="0" err="1"/>
              <a:t>RadioTAG</a:t>
            </a:r>
            <a:endParaRPr lang="en-GB" b="1" dirty="0"/>
          </a:p>
          <a:p>
            <a:r>
              <a:rPr lang="en-GB" dirty="0"/>
              <a:t>Save interesting things you hear on the radio to look at / listen to later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584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Implementing RadioDNS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free / open-source tools:</a:t>
            </a:r>
          </a:p>
          <a:p>
            <a:r>
              <a:rPr lang="en-GB" b="1" dirty="0"/>
              <a:t>	SPI</a:t>
            </a:r>
            <a:r>
              <a:rPr lang="en-GB" dirty="0"/>
              <a:t>			HTTP, XML</a:t>
            </a:r>
          </a:p>
          <a:p>
            <a:r>
              <a:rPr lang="en-GB" b="1" dirty="0"/>
              <a:t>	Visuals	 	</a:t>
            </a:r>
            <a:r>
              <a:rPr lang="en-GB" dirty="0"/>
              <a:t>HTTP, STOMP, JSON</a:t>
            </a:r>
          </a:p>
          <a:p>
            <a:r>
              <a:rPr lang="en-GB" b="1" dirty="0"/>
              <a:t>	</a:t>
            </a:r>
            <a:r>
              <a:rPr lang="en-GB" b="1" dirty="0" err="1"/>
              <a:t>RadioTAG</a:t>
            </a:r>
            <a:r>
              <a:rPr lang="en-GB" dirty="0"/>
              <a:t> 	HTTP, JSON, </a:t>
            </a:r>
            <a:r>
              <a:rPr lang="en-GB" dirty="0" err="1"/>
              <a:t>Oauth</a:t>
            </a:r>
            <a:endParaRPr lang="en-GB" dirty="0"/>
          </a:p>
          <a:p>
            <a:r>
              <a:rPr lang="en-GB" dirty="0"/>
              <a:t>Or you can buy a SaaS / Cloud solution from a service provider </a:t>
            </a:r>
            <a:r>
              <a:rPr lang="en-GB" sz="1800" dirty="0"/>
              <a:t>(</a:t>
            </a:r>
            <a:r>
              <a:rPr lang="en-GB" sz="1800" dirty="0" err="1"/>
              <a:t>e.g</a:t>
            </a:r>
            <a:r>
              <a:rPr lang="en-GB" sz="1800" dirty="0"/>
              <a:t> </a:t>
            </a:r>
            <a:r>
              <a:rPr lang="en-GB" sz="1800" dirty="0" err="1"/>
              <a:t>Aiir</a:t>
            </a:r>
            <a:r>
              <a:rPr lang="en-GB" sz="1800" dirty="0"/>
              <a:t>, 7Digital, </a:t>
            </a:r>
            <a:r>
              <a:rPr lang="en-GB" sz="1800" dirty="0" err="1"/>
              <a:t>Pluxbox</a:t>
            </a:r>
            <a:r>
              <a:rPr lang="en-GB" sz="1800" dirty="0"/>
              <a:t>, AIM)</a:t>
            </a:r>
          </a:p>
        </p:txBody>
      </p:sp>
    </p:spTree>
    <p:extLst>
      <p:ext uri="{BB962C8B-B14F-4D97-AF65-F5344CB8AC3E}">
        <p14:creationId xmlns:p14="http://schemas.microsoft.com/office/powerpoint/2010/main" val="395368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RadioDNS Hybrid Radio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radiodns.org</a:t>
            </a:r>
          </a:p>
        </p:txBody>
      </p:sp>
    </p:spTree>
    <p:extLst>
      <p:ext uri="{BB962C8B-B14F-4D97-AF65-F5344CB8AC3E}">
        <p14:creationId xmlns:p14="http://schemas.microsoft.com/office/powerpoint/2010/main" val="341816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3008" y="1906237"/>
            <a:ext cx="3631247" cy="855259"/>
          </a:xfrm>
        </p:spPr>
        <p:txBody>
          <a:bodyPr/>
          <a:lstStyle/>
          <a:p>
            <a:r>
              <a:rPr lang="en-GB" sz="6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Hybrid?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599893" y="3657600"/>
            <a:ext cx="11592107" cy="271621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Dashboard screen resolution 		</a:t>
            </a: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1280px x 720px</a:t>
            </a:r>
          </a:p>
          <a:p>
            <a:pPr marL="0" indent="0">
              <a:buNone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“Good” quality image			</a:t>
            </a: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68kbytes 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(~550kbits)</a:t>
            </a:r>
          </a:p>
          <a:p>
            <a:pPr marL="0" indent="0">
              <a:buNone/>
            </a:pP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FM RDS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transmission time		</a:t>
            </a: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5,958 seconds 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(.12kbit/s) *</a:t>
            </a:r>
          </a:p>
          <a:p>
            <a:pPr marL="0" indent="0">
              <a:buNone/>
            </a:pP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DAB 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transmission time			</a:t>
            </a: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89 seconds 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(8kbit/s) *</a:t>
            </a:r>
          </a:p>
          <a:p>
            <a:pPr marL="0" indent="0">
              <a:buNone/>
            </a:pP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 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transmission time			</a:t>
            </a: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0.55 seconds 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(1Mbit/s)</a:t>
            </a:r>
            <a:endParaRPr lang="en-GB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https://i.ytimg.com/vi/h_Cai6ZM_DA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884" y="365126"/>
            <a:ext cx="4074812" cy="229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16" y="1536905"/>
            <a:ext cx="3222846" cy="18128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0667" y="6501941"/>
            <a:ext cx="8683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Assumes average 1.3 repetitions to acquisition, using typically available data rates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73339" y="365125"/>
            <a:ext cx="1562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Kate Tempest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01940" y="960239"/>
            <a:ext cx="1933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Kate Tempest</a:t>
            </a:r>
          </a:p>
        </p:txBody>
      </p:sp>
      <p:cxnSp>
        <p:nvCxnSpPr>
          <p:cNvPr id="12" name="Straight Arrow Connector 11"/>
          <p:cNvCxnSpPr>
            <a:stCxn id="9" idx="1"/>
          </p:cNvCxnSpPr>
          <p:nvPr/>
        </p:nvCxnSpPr>
        <p:spPr>
          <a:xfrm flipH="1">
            <a:off x="9808535" y="519014"/>
            <a:ext cx="164804" cy="140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2"/>
          </p:cNvCxnSpPr>
          <p:nvPr/>
        </p:nvCxnSpPr>
        <p:spPr>
          <a:xfrm flipH="1">
            <a:off x="10726627" y="1268016"/>
            <a:ext cx="441990" cy="638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2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7699" y="1305464"/>
            <a:ext cx="100181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Broadcast</a:t>
            </a:r>
            <a:br>
              <a:rPr kumimoji="0" lang="en-GB" sz="9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GB" sz="9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</a:t>
            </a:r>
            <a:br>
              <a:rPr kumimoji="0" lang="en-GB" sz="9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GB" sz="9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Internet?</a:t>
            </a:r>
          </a:p>
        </p:txBody>
      </p:sp>
    </p:spTree>
    <p:extLst>
      <p:ext uri="{BB962C8B-B14F-4D97-AF65-F5344CB8AC3E}">
        <p14:creationId xmlns:p14="http://schemas.microsoft.com/office/powerpoint/2010/main" val="153037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7699" y="1305464"/>
            <a:ext cx="100181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Broadcast</a:t>
            </a:r>
            <a:br>
              <a:rPr kumimoji="0" lang="en-GB" sz="9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GB" sz="9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br>
              <a:rPr kumimoji="0" lang="en-GB" sz="9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GB" sz="9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Internet!</a:t>
            </a:r>
          </a:p>
        </p:txBody>
      </p:sp>
    </p:spTree>
    <p:extLst>
      <p:ext uri="{BB962C8B-B14F-4D97-AF65-F5344CB8AC3E}">
        <p14:creationId xmlns:p14="http://schemas.microsoft.com/office/powerpoint/2010/main" val="99061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46218"/>
            <a:ext cx="10972800" cy="1143200"/>
          </a:xfrm>
        </p:spPr>
        <p:txBody>
          <a:bodyPr/>
          <a:lstStyle/>
          <a:p>
            <a:pPr algn="ctr"/>
            <a:r>
              <a:rPr lang="en-GB" sz="6400" dirty="0"/>
              <a:t>Weaknesses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68350" y="2806459"/>
            <a:ext cx="5348088" cy="3761339"/>
          </a:xfrm>
        </p:spPr>
        <p:txBody>
          <a:bodyPr/>
          <a:lstStyle/>
          <a:p>
            <a:r>
              <a:rPr lang="en-GB" dirty="0"/>
              <a:t>Inflexible</a:t>
            </a:r>
          </a:p>
          <a:p>
            <a:r>
              <a:rPr lang="en-GB" dirty="0"/>
              <a:t>Low functionality</a:t>
            </a:r>
          </a:p>
          <a:p>
            <a:r>
              <a:rPr lang="en-GB" dirty="0"/>
              <a:t>Hard to measure</a:t>
            </a:r>
          </a:p>
          <a:p>
            <a:r>
              <a:rPr lang="en-GB" dirty="0"/>
              <a:t>No customization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3"/>
          </p:nvPr>
        </p:nvSpPr>
        <p:spPr>
          <a:xfrm>
            <a:off x="5716438" y="2806459"/>
            <a:ext cx="6090983" cy="3761339"/>
          </a:xfrm>
        </p:spPr>
        <p:txBody>
          <a:bodyPr/>
          <a:lstStyle/>
          <a:p>
            <a:pPr algn="r"/>
            <a:r>
              <a:rPr lang="en-GB" dirty="0"/>
              <a:t>Cost to the user</a:t>
            </a:r>
          </a:p>
          <a:p>
            <a:pPr algn="r"/>
            <a:r>
              <a:rPr lang="en-GB" dirty="0"/>
              <a:t>Cost to the broadcaster</a:t>
            </a:r>
          </a:p>
          <a:p>
            <a:pPr algn="r"/>
            <a:r>
              <a:rPr lang="en-GB" dirty="0"/>
              <a:t>Net neutrality uncertainty</a:t>
            </a:r>
          </a:p>
          <a:p>
            <a:pPr algn="r"/>
            <a:r>
              <a:rPr lang="en-GB" dirty="0"/>
              <a:t>Variable reliability / coverage</a:t>
            </a:r>
          </a:p>
        </p:txBody>
      </p:sp>
      <p:pic>
        <p:nvPicPr>
          <p:cNvPr id="4" name="Shape 2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9096" y="274841"/>
            <a:ext cx="2885937" cy="2386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Shape 2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44689" y="274840"/>
            <a:ext cx="2962732" cy="2386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6454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46218"/>
            <a:ext cx="10972800" cy="1143200"/>
          </a:xfrm>
        </p:spPr>
        <p:txBody>
          <a:bodyPr/>
          <a:lstStyle/>
          <a:p>
            <a:pPr algn="ctr"/>
            <a:r>
              <a:rPr lang="en-GB" sz="6400" dirty="0"/>
              <a:t>Strengths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68350" y="2806459"/>
            <a:ext cx="5348088" cy="3761339"/>
          </a:xfrm>
        </p:spPr>
        <p:txBody>
          <a:bodyPr/>
          <a:lstStyle/>
          <a:p>
            <a:r>
              <a:rPr lang="en-GB" dirty="0"/>
              <a:t>Free for the listener</a:t>
            </a:r>
          </a:p>
          <a:p>
            <a:r>
              <a:rPr lang="en-GB" dirty="0"/>
              <a:t>Economic for broadcasters</a:t>
            </a:r>
          </a:p>
          <a:p>
            <a:r>
              <a:rPr lang="en-GB" dirty="0"/>
              <a:t>Stable regulation</a:t>
            </a:r>
          </a:p>
          <a:p>
            <a:r>
              <a:rPr lang="en-GB" dirty="0"/>
              <a:t>Reliable</a:t>
            </a:r>
          </a:p>
          <a:p>
            <a:r>
              <a:rPr lang="en-GB" dirty="0"/>
              <a:t>Widespread coverage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3"/>
          </p:nvPr>
        </p:nvSpPr>
        <p:spPr>
          <a:xfrm>
            <a:off x="6475562" y="2806459"/>
            <a:ext cx="5331859" cy="3761339"/>
          </a:xfrm>
        </p:spPr>
        <p:txBody>
          <a:bodyPr/>
          <a:lstStyle/>
          <a:p>
            <a:pPr algn="r"/>
            <a:r>
              <a:rPr lang="en-GB" dirty="0"/>
              <a:t>Flexible</a:t>
            </a:r>
          </a:p>
          <a:p>
            <a:pPr algn="r"/>
            <a:r>
              <a:rPr lang="en-GB" dirty="0"/>
              <a:t>Interactive</a:t>
            </a:r>
          </a:p>
          <a:p>
            <a:pPr algn="r"/>
            <a:r>
              <a:rPr lang="en-GB" dirty="0"/>
              <a:t>Measurable</a:t>
            </a:r>
          </a:p>
          <a:p>
            <a:pPr algn="r"/>
            <a:r>
              <a:rPr lang="en-GB" dirty="0"/>
              <a:t>Customizable</a:t>
            </a:r>
          </a:p>
        </p:txBody>
      </p:sp>
      <p:pic>
        <p:nvPicPr>
          <p:cNvPr id="5" name="Shape 2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44689" y="274840"/>
            <a:ext cx="2962732" cy="2386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hape 2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096" y="274841"/>
            <a:ext cx="2885937" cy="2386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724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 idx="4294967295"/>
          </p:nvPr>
        </p:nvSpPr>
        <p:spPr>
          <a:xfrm>
            <a:off x="0" y="731838"/>
            <a:ext cx="12192000" cy="1162050"/>
          </a:xfrm>
          <a:prstGeom prst="rect">
            <a:avLst/>
          </a:prstGeom>
          <a:noFill/>
          <a:ln>
            <a:noFill/>
          </a:ln>
        </p:spPr>
        <p:txBody>
          <a:bodyPr lIns="28067" tIns="28067" rIns="28067" bIns="28067" anchor="ctr" anchorCtr="0">
            <a:noAutofit/>
          </a:bodyPr>
          <a:lstStyle/>
          <a:p>
            <a:pPr algn="ctr">
              <a:buSzPct val="25000"/>
            </a:pPr>
            <a:r>
              <a:rPr lang="en-GB" sz="6400" dirty="0"/>
              <a:t>Hybrid Radio</a:t>
            </a:r>
          </a:p>
        </p:txBody>
      </p:sp>
      <p:sp>
        <p:nvSpPr>
          <p:cNvPr id="220" name="Shape 220"/>
          <p:cNvSpPr/>
          <p:nvPr/>
        </p:nvSpPr>
        <p:spPr>
          <a:xfrm>
            <a:off x="2105477" y="4415245"/>
            <a:ext cx="10088000" cy="1540400"/>
          </a:xfrm>
          <a:prstGeom prst="rect">
            <a:avLst/>
          </a:prstGeom>
          <a:solidFill>
            <a:schemeClr val="accent1">
              <a:alpha val="74120"/>
            </a:schemeClr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21" name="Shape 221"/>
          <p:cNvSpPr txBox="1"/>
          <p:nvPr/>
        </p:nvSpPr>
        <p:spPr>
          <a:xfrm>
            <a:off x="2320485" y="4725476"/>
            <a:ext cx="7726799" cy="891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kumimoji="0" lang="en-GB" sz="26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Enhance radio using 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Add a digital experience &amp; interactivity</a:t>
            </a:r>
          </a:p>
        </p:txBody>
      </p:sp>
      <p:pic>
        <p:nvPicPr>
          <p:cNvPr id="222" name="Shape 2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56623" y="4424225"/>
            <a:ext cx="1902400" cy="153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/>
          <p:nvPr/>
        </p:nvSpPr>
        <p:spPr>
          <a:xfrm>
            <a:off x="1" y="2299063"/>
            <a:ext cx="9514748" cy="1448225"/>
          </a:xfrm>
          <a:prstGeom prst="rect">
            <a:avLst/>
          </a:prstGeom>
          <a:solidFill>
            <a:schemeClr val="accent1">
              <a:alpha val="74120"/>
            </a:schemeClr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274" y="2290899"/>
            <a:ext cx="1789833" cy="144745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/>
          <p:nvPr/>
        </p:nvSpPr>
        <p:spPr>
          <a:xfrm>
            <a:off x="2136464" y="2588068"/>
            <a:ext cx="6822112" cy="8375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kumimoji="0" lang="en-GB" sz="26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Deliver audio using broadcast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Reliable, ubiquitous, free, economic</a:t>
            </a:r>
          </a:p>
        </p:txBody>
      </p:sp>
    </p:spTree>
    <p:extLst>
      <p:ext uri="{BB962C8B-B14F-4D97-AF65-F5344CB8AC3E}">
        <p14:creationId xmlns:p14="http://schemas.microsoft.com/office/powerpoint/2010/main" val="904442040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“RadioDNS”?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RadioDNS operates a specialist </a:t>
            </a:r>
            <a:r>
              <a:rPr lang="en-GB" b="1" dirty="0"/>
              <a:t>DNS server </a:t>
            </a:r>
            <a:r>
              <a:rPr lang="en-GB" dirty="0"/>
              <a:t>for radio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Helps the radio </a:t>
            </a:r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discover and connect 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the radio station using IP</a:t>
            </a: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Capital FM (95.8MHz, RDS PI code C479) = capitalfm.com</a:t>
            </a:r>
          </a:p>
          <a:p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KSNE (106.5MHz, RDS PI code A4DE) = iheartmedia.com</a:t>
            </a:r>
          </a:p>
        </p:txBody>
      </p:sp>
    </p:spTree>
    <p:extLst>
      <p:ext uri="{BB962C8B-B14F-4D97-AF65-F5344CB8AC3E}">
        <p14:creationId xmlns:p14="http://schemas.microsoft.com/office/powerpoint/2010/main" val="42537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6531" y="277284"/>
            <a:ext cx="1868270" cy="1866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3631830" y="940810"/>
            <a:ext cx="5964093" cy="587083"/>
            <a:chOff x="0" y="0"/>
            <a:chExt cx="3901" cy="384"/>
          </a:xfrm>
        </p:grpSpPr>
        <p:sp>
          <p:nvSpPr>
            <p:cNvPr id="5" name="AutoShape 4"/>
            <p:cNvSpPr>
              <a:spLocks/>
            </p:cNvSpPr>
            <p:nvPr/>
          </p:nvSpPr>
          <p:spPr bwMode="auto">
            <a:xfrm>
              <a:off x="0" y="0"/>
              <a:ext cx="3901" cy="384"/>
            </a:xfrm>
            <a:prstGeom prst="leftArrow">
              <a:avLst>
                <a:gd name="adj1" fmla="val 50000"/>
                <a:gd name="adj2" fmla="val 35133"/>
              </a:avLst>
            </a:prstGeom>
            <a:solidFill>
              <a:srgbClr val="548DD4"/>
            </a:solidFill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>
              <a:spLocks/>
            </p:cNvSpPr>
            <p:nvPr/>
          </p:nvSpPr>
          <p:spPr bwMode="auto">
            <a:xfrm>
              <a:off x="98" y="98"/>
              <a:ext cx="380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  <a:sym typeface="Arial" charset="0"/>
                </a:rPr>
                <a:t>FM / DAB / HD Radio</a:t>
              </a: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2050986" y="5256789"/>
            <a:ext cx="1377506" cy="1109954"/>
            <a:chOff x="0" y="0"/>
            <a:chExt cx="901" cy="726"/>
          </a:xfrm>
        </p:grpSpPr>
        <p:sp>
          <p:nvSpPr>
            <p:cNvPr id="8" name="AutoShape 7"/>
            <p:cNvSpPr>
              <a:spLocks/>
            </p:cNvSpPr>
            <p:nvPr/>
          </p:nvSpPr>
          <p:spPr bwMode="auto">
            <a:xfrm>
              <a:off x="0" y="0"/>
              <a:ext cx="901" cy="72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700"/>
                  </a:move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close/>
                  <a:moveTo>
                    <a:pt x="0" y="2700"/>
                  </a:moveTo>
                </a:path>
              </a:pathLst>
            </a:custGeom>
            <a:solidFill>
              <a:srgbClr val="76923C"/>
            </a:solidFill>
            <a:ln>
              <a:noFill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4A7DBB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AutoShape 8"/>
            <p:cNvSpPr>
              <a:spLocks/>
            </p:cNvSpPr>
            <p:nvPr/>
          </p:nvSpPr>
          <p:spPr bwMode="auto">
            <a:xfrm>
              <a:off x="0" y="0"/>
              <a:ext cx="901" cy="181"/>
            </a:xfrm>
            <a:custGeom>
              <a:avLst/>
              <a:gdLst>
                <a:gd name="T0" fmla="*/ 0 w 21600"/>
                <a:gd name="T1" fmla="*/ 10800 h 21600"/>
                <a:gd name="T2" fmla="*/ 10800 w 21600"/>
                <a:gd name="T3" fmla="*/ 0 h 21600"/>
                <a:gd name="T4" fmla="*/ 21600 w 21600"/>
                <a:gd name="T5" fmla="*/ 10800 h 21600"/>
                <a:gd name="T6" fmla="*/ 10800 w 21600"/>
                <a:gd name="T7" fmla="*/ 21600 h 21600"/>
                <a:gd name="T8" fmla="*/ 0 w 21600"/>
                <a:gd name="T9" fmla="*/ 10800 h 21600"/>
                <a:gd name="T10" fmla="*/ 0 w 21600"/>
                <a:gd name="T11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4A7DBB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AutoShape 9"/>
            <p:cNvSpPr>
              <a:spLocks/>
            </p:cNvSpPr>
            <p:nvPr/>
          </p:nvSpPr>
          <p:spPr bwMode="auto">
            <a:xfrm>
              <a:off x="0" y="0"/>
              <a:ext cx="901" cy="726"/>
            </a:xfrm>
            <a:custGeom>
              <a:avLst/>
              <a:gdLst>
                <a:gd name="T0" fmla="*/ 21600 w 21600"/>
                <a:gd name="T1" fmla="*/ 2700 h 21600"/>
                <a:gd name="T2" fmla="*/ 10800 w 21600"/>
                <a:gd name="T3" fmla="*/ 5400 h 21600"/>
                <a:gd name="T4" fmla="*/ 0 w 21600"/>
                <a:gd name="T5" fmla="*/ 2700 h 21600"/>
                <a:gd name="T6" fmla="*/ 10800 w 21600"/>
                <a:gd name="T7" fmla="*/ 0 h 21600"/>
                <a:gd name="T8" fmla="*/ 21600 w 21600"/>
                <a:gd name="T9" fmla="*/ 2700 h 21600"/>
                <a:gd name="T10" fmla="*/ 21600 w 21600"/>
                <a:gd name="T11" fmla="*/ 18900 h 21600"/>
                <a:gd name="T12" fmla="*/ 10800 w 21600"/>
                <a:gd name="T13" fmla="*/ 21600 h 21600"/>
                <a:gd name="T14" fmla="*/ 0 w 21600"/>
                <a:gd name="T15" fmla="*/ 18900 h 21600"/>
                <a:gd name="T16" fmla="*/ 0 w 21600"/>
                <a:gd name="T17" fmla="*/ 27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00" h="21600">
                  <a:moveTo>
                    <a:pt x="21600" y="2700"/>
                  </a:moveTo>
                  <a:cubicBezTo>
                    <a:pt x="21600" y="4191"/>
                    <a:pt x="16765" y="5400"/>
                    <a:pt x="10800" y="5400"/>
                  </a:cubicBezTo>
                  <a:cubicBezTo>
                    <a:pt x="4835" y="5400"/>
                    <a:pt x="0" y="4191"/>
                    <a:pt x="0" y="2700"/>
                  </a:cubicBez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lnTo>
                    <a:pt x="0" y="2700"/>
                  </a:lnTo>
                </a:path>
              </a:pathLst>
            </a:custGeom>
            <a:noFill/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>
              <a:spLocks/>
            </p:cNvSpPr>
            <p:nvPr/>
          </p:nvSpPr>
          <p:spPr bwMode="auto">
            <a:xfrm>
              <a:off x="1" y="303"/>
              <a:ext cx="896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  <a:sym typeface="Arial" charset="0"/>
                </a:rPr>
                <a:t>DNS</a:t>
              </a:r>
            </a:p>
          </p:txBody>
        </p:sp>
      </p:grpSp>
      <p:sp>
        <p:nvSpPr>
          <p:cNvPr id="12" name="AutoShape 14"/>
          <p:cNvSpPr>
            <a:spLocks/>
          </p:cNvSpPr>
          <p:nvPr/>
        </p:nvSpPr>
        <p:spPr bwMode="auto">
          <a:xfrm>
            <a:off x="2502001" y="2514009"/>
            <a:ext cx="542746" cy="258530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2266"/>
                </a:moveTo>
                <a:lnTo>
                  <a:pt x="10800" y="0"/>
                </a:lnTo>
                <a:lnTo>
                  <a:pt x="21600" y="2266"/>
                </a:lnTo>
                <a:lnTo>
                  <a:pt x="16200" y="2266"/>
                </a:lnTo>
                <a:lnTo>
                  <a:pt x="16200" y="19334"/>
                </a:lnTo>
                <a:lnTo>
                  <a:pt x="21600" y="19334"/>
                </a:lnTo>
                <a:lnTo>
                  <a:pt x="10800" y="21600"/>
                </a:lnTo>
                <a:lnTo>
                  <a:pt x="0" y="19334"/>
                </a:lnTo>
                <a:lnTo>
                  <a:pt x="5400" y="19334"/>
                </a:lnTo>
                <a:lnTo>
                  <a:pt x="5400" y="2266"/>
                </a:lnTo>
                <a:close/>
                <a:moveTo>
                  <a:pt x="0" y="2266"/>
                </a:moveTo>
              </a:path>
            </a:pathLst>
          </a:custGeom>
          <a:solidFill>
            <a:srgbClr val="76923C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" name="Group 17"/>
          <p:cNvGrpSpPr>
            <a:grpSpLocks/>
          </p:cNvGrpSpPr>
          <p:nvPr/>
        </p:nvGrpSpPr>
        <p:grpSpPr bwMode="auto">
          <a:xfrm rot="960000">
            <a:off x="3475886" y="2830484"/>
            <a:ext cx="6372299" cy="588612"/>
            <a:chOff x="0" y="0"/>
            <a:chExt cx="4168" cy="384"/>
          </a:xfrm>
        </p:grpSpPr>
        <p:sp>
          <p:nvSpPr>
            <p:cNvPr id="14" name="AutoShape 15"/>
            <p:cNvSpPr>
              <a:spLocks/>
            </p:cNvSpPr>
            <p:nvPr/>
          </p:nvSpPr>
          <p:spPr bwMode="auto">
            <a:xfrm>
              <a:off x="0" y="0"/>
              <a:ext cx="4168" cy="384"/>
            </a:xfrm>
            <a:prstGeom prst="leftRightArrow">
              <a:avLst>
                <a:gd name="adj1" fmla="val 50000"/>
                <a:gd name="adj2" fmla="val 35176"/>
              </a:avLst>
            </a:prstGeom>
            <a:solidFill>
              <a:srgbClr val="76923C"/>
            </a:solidFill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Rectangle 16"/>
            <p:cNvSpPr>
              <a:spLocks/>
            </p:cNvSpPr>
            <p:nvPr/>
          </p:nvSpPr>
          <p:spPr bwMode="auto">
            <a:xfrm>
              <a:off x="95" y="98"/>
              <a:ext cx="39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  <a:sym typeface="Arial" charset="0"/>
                </a:rPr>
                <a:t>IP</a:t>
              </a:r>
            </a:p>
          </p:txBody>
        </p:sp>
      </p:grpSp>
      <p:grpSp>
        <p:nvGrpSpPr>
          <p:cNvPr id="16" name="Group 20"/>
          <p:cNvGrpSpPr>
            <a:grpSpLocks/>
          </p:cNvGrpSpPr>
          <p:nvPr/>
        </p:nvGrpSpPr>
        <p:grpSpPr bwMode="auto">
          <a:xfrm>
            <a:off x="9913926" y="3171420"/>
            <a:ext cx="1820875" cy="1883559"/>
            <a:chOff x="0" y="0"/>
            <a:chExt cx="1191" cy="1232"/>
          </a:xfrm>
        </p:grpSpPr>
        <p:sp>
          <p:nvSpPr>
            <p:cNvPr id="17" name="AutoShape 18"/>
            <p:cNvSpPr>
              <a:spLocks/>
            </p:cNvSpPr>
            <p:nvPr/>
          </p:nvSpPr>
          <p:spPr bwMode="auto">
            <a:xfrm>
              <a:off x="0" y="0"/>
              <a:ext cx="1191" cy="1232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ECECEC"/>
                </a:gs>
                <a:gs pos="65001">
                  <a:srgbClr val="CECECE"/>
                </a:gs>
                <a:gs pos="100000">
                  <a:srgbClr val="BABABA"/>
                </a:gs>
              </a:gsLst>
              <a:lin ang="5400000" scaled="1"/>
            </a:gradFill>
            <a:ln w="825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Rectangle 19"/>
            <p:cNvSpPr>
              <a:spLocks/>
            </p:cNvSpPr>
            <p:nvPr/>
          </p:nvSpPr>
          <p:spPr bwMode="auto">
            <a:xfrm>
              <a:off x="60" y="261"/>
              <a:ext cx="1072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old" charset="0"/>
                  <a:ea typeface="ＭＳ Ｐゴシック" charset="0"/>
                  <a:cs typeface="+mn-cs"/>
                  <a:sym typeface="Arial Bold" charset="0"/>
                </a:rPr>
                <a:t>Capital FM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old" charset="0"/>
                  <a:ea typeface="ＭＳ Ｐゴシック" charset="0"/>
                  <a:cs typeface="+mn-cs"/>
                  <a:sym typeface="Arial Bold" charset="0"/>
                </a:rPr>
                <a:t>95.8MHz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  <a:sym typeface="Arial" charset="0"/>
                </a:rPr>
                <a:t>capitalfm.com</a:t>
              </a:r>
            </a:p>
          </p:txBody>
        </p:sp>
      </p:grpSp>
      <p:sp>
        <p:nvSpPr>
          <p:cNvPr id="19" name="AutoShape 21"/>
          <p:cNvSpPr>
            <a:spLocks/>
          </p:cNvSpPr>
          <p:nvPr/>
        </p:nvSpPr>
        <p:spPr bwMode="auto">
          <a:xfrm>
            <a:off x="10658482" y="2217410"/>
            <a:ext cx="406677" cy="81029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5413"/>
                </a:moveTo>
                <a:lnTo>
                  <a:pt x="10800" y="0"/>
                </a:lnTo>
                <a:lnTo>
                  <a:pt x="21600" y="5413"/>
                </a:lnTo>
                <a:lnTo>
                  <a:pt x="16200" y="5413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13"/>
                </a:lnTo>
                <a:close/>
                <a:moveTo>
                  <a:pt x="0" y="5413"/>
                </a:moveTo>
              </a:path>
            </a:pathLst>
          </a:custGeom>
          <a:solidFill>
            <a:srgbClr val="548DD4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" name="Group 25"/>
          <p:cNvGrpSpPr>
            <a:grpSpLocks/>
          </p:cNvGrpSpPr>
          <p:nvPr/>
        </p:nvGrpSpPr>
        <p:grpSpPr bwMode="auto">
          <a:xfrm>
            <a:off x="6307339" y="277284"/>
            <a:ext cx="3274824" cy="726209"/>
            <a:chOff x="0" y="0"/>
            <a:chExt cx="2141" cy="475"/>
          </a:xfrm>
        </p:grpSpPr>
        <p:sp>
          <p:nvSpPr>
            <p:cNvPr id="21" name="Rectangle 22"/>
            <p:cNvSpPr>
              <a:spLocks/>
            </p:cNvSpPr>
            <p:nvPr/>
          </p:nvSpPr>
          <p:spPr bwMode="auto">
            <a:xfrm>
              <a:off x="318" y="0"/>
              <a:ext cx="1819" cy="43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AutoShape 23"/>
            <p:cNvSpPr>
              <a:spLocks/>
            </p:cNvSpPr>
            <p:nvPr/>
          </p:nvSpPr>
          <p:spPr bwMode="auto">
            <a:xfrm>
              <a:off x="0" y="81"/>
              <a:ext cx="183" cy="394"/>
            </a:xfrm>
            <a:custGeom>
              <a:avLst/>
              <a:gdLst>
                <a:gd name="T0" fmla="*/ 19722 w 21600"/>
                <a:gd name="T1" fmla="*/ 0 h 21600"/>
                <a:gd name="T2" fmla="*/ 1878 w 21600"/>
                <a:gd name="T3" fmla="*/ 0 h 21600"/>
                <a:gd name="T4" fmla="*/ 0 w 21600"/>
                <a:gd name="T5" fmla="*/ 8805 h 21600"/>
                <a:gd name="T6" fmla="*/ 21600 w 21600"/>
                <a:gd name="T7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722" y="0"/>
                  </a:moveTo>
                  <a:lnTo>
                    <a:pt x="1878" y="0"/>
                  </a:lnTo>
                  <a:lnTo>
                    <a:pt x="0" y="8805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Rectangle 24"/>
            <p:cNvSpPr>
              <a:spLocks/>
            </p:cNvSpPr>
            <p:nvPr/>
          </p:nvSpPr>
          <p:spPr bwMode="auto">
            <a:xfrm>
              <a:off x="317" y="51"/>
              <a:ext cx="1824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  <a:sym typeface="Arial" charset="0"/>
                </a:rPr>
                <a:t>1. Existing Identifiers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  <a:sym typeface="Arial" charset="0"/>
                </a:rPr>
                <a:t>(e.g. f=95.8MHz, PI=c479)</a:t>
              </a:r>
            </a:p>
          </p:txBody>
        </p:sp>
      </p:grpSp>
      <p:grpSp>
        <p:nvGrpSpPr>
          <p:cNvPr id="24" name="Group 30"/>
          <p:cNvGrpSpPr>
            <a:grpSpLocks/>
          </p:cNvGrpSpPr>
          <p:nvPr/>
        </p:nvGrpSpPr>
        <p:grpSpPr bwMode="auto">
          <a:xfrm>
            <a:off x="150610" y="3001717"/>
            <a:ext cx="3391017" cy="1472294"/>
            <a:chOff x="0" y="0"/>
            <a:chExt cx="2217" cy="962"/>
          </a:xfrm>
        </p:grpSpPr>
        <p:grpSp>
          <p:nvGrpSpPr>
            <p:cNvPr id="25" name="Group 28"/>
            <p:cNvGrpSpPr>
              <a:grpSpLocks/>
            </p:cNvGrpSpPr>
            <p:nvPr/>
          </p:nvGrpSpPr>
          <p:grpSpPr bwMode="auto">
            <a:xfrm>
              <a:off x="1" y="0"/>
              <a:ext cx="2216" cy="962"/>
              <a:chOff x="0" y="0"/>
              <a:chExt cx="2216" cy="962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 bwMode="auto">
              <a:xfrm>
                <a:off x="0" y="0"/>
                <a:ext cx="2216" cy="56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AutoShape 27"/>
              <p:cNvSpPr>
                <a:spLocks/>
              </p:cNvSpPr>
              <p:nvPr/>
            </p:nvSpPr>
            <p:spPr bwMode="auto">
              <a:xfrm>
                <a:off x="1100" y="652"/>
                <a:ext cx="432" cy="310"/>
              </a:xfrm>
              <a:custGeom>
                <a:avLst/>
                <a:gdLst>
                  <a:gd name="T0" fmla="*/ 0 w 21600"/>
                  <a:gd name="T1" fmla="*/ 0 h 21600"/>
                  <a:gd name="T2" fmla="*/ 133 w 21600"/>
                  <a:gd name="T3" fmla="*/ 21600 h 21600"/>
                  <a:gd name="T4" fmla="*/ 15315 w 21600"/>
                  <a:gd name="T5" fmla="*/ 21471 h 21600"/>
                  <a:gd name="T6" fmla="*/ 21600 w 21600"/>
                  <a:gd name="T7" fmla="*/ 1419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33" y="21600"/>
                    </a:lnTo>
                    <a:lnTo>
                      <a:pt x="15315" y="21471"/>
                    </a:lnTo>
                    <a:lnTo>
                      <a:pt x="21600" y="14195"/>
                    </a:lnTo>
                  </a:path>
                </a:pathLst>
              </a:cu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6" name="Rectangle 29"/>
            <p:cNvSpPr>
              <a:spLocks/>
            </p:cNvSpPr>
            <p:nvPr/>
          </p:nvSpPr>
          <p:spPr bwMode="auto">
            <a:xfrm>
              <a:off x="0" y="115"/>
              <a:ext cx="2216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  <a:sym typeface="Arial" charset="0"/>
                </a:rPr>
                <a:t>2. DNS lookup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  <a:sym typeface="Arial" charset="0"/>
                </a:rPr>
                <a:t>‘</a:t>
              </a:r>
              <a:r>
                <a:rPr kumimoji="0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  <a:sym typeface="Arial" charset="0"/>
                </a:rPr>
                <a:t>09580.c479.ce1.fm.radiodns.org</a:t>
              </a:r>
              <a:r>
                <a:rPr kumimoji="0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  <a:sym typeface="Arial" charset="0"/>
                </a:rPr>
                <a:t>’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  <a:sym typeface="Arial" charset="0"/>
              </a:endParaRPr>
            </a:p>
          </p:txBody>
        </p:sp>
      </p:grpSp>
      <p:grpSp>
        <p:nvGrpSpPr>
          <p:cNvPr id="29" name="Group 34"/>
          <p:cNvGrpSpPr>
            <a:grpSpLocks/>
          </p:cNvGrpSpPr>
          <p:nvPr/>
        </p:nvGrpSpPr>
        <p:grpSpPr bwMode="auto">
          <a:xfrm>
            <a:off x="6331801" y="2113447"/>
            <a:ext cx="3250362" cy="747614"/>
            <a:chOff x="0" y="0"/>
            <a:chExt cx="2125" cy="488"/>
          </a:xfrm>
        </p:grpSpPr>
        <p:sp>
          <p:nvSpPr>
            <p:cNvPr id="30" name="Rectangle 31"/>
            <p:cNvSpPr>
              <a:spLocks/>
            </p:cNvSpPr>
            <p:nvPr/>
          </p:nvSpPr>
          <p:spPr bwMode="auto">
            <a:xfrm>
              <a:off x="303" y="0"/>
              <a:ext cx="1818" cy="43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AutoShape 32"/>
            <p:cNvSpPr>
              <a:spLocks/>
            </p:cNvSpPr>
            <p:nvPr/>
          </p:nvSpPr>
          <p:spPr bwMode="auto">
            <a:xfrm>
              <a:off x="0" y="81"/>
              <a:ext cx="151" cy="407"/>
            </a:xfrm>
            <a:custGeom>
              <a:avLst/>
              <a:gdLst>
                <a:gd name="T0" fmla="*/ 21600 w 21600"/>
                <a:gd name="T1" fmla="*/ 0 h 21600"/>
                <a:gd name="T2" fmla="*/ 0 w 21600"/>
                <a:gd name="T3" fmla="*/ 0 h 21600"/>
                <a:gd name="T4" fmla="*/ 0 w 21600"/>
                <a:gd name="T5" fmla="*/ 13144 h 21600"/>
                <a:gd name="T6" fmla="*/ 21600 w 21600"/>
                <a:gd name="T7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13144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Rectangle 33"/>
            <p:cNvSpPr>
              <a:spLocks/>
            </p:cNvSpPr>
            <p:nvPr/>
          </p:nvSpPr>
          <p:spPr bwMode="auto">
            <a:xfrm>
              <a:off x="301" y="50"/>
              <a:ext cx="1824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  <a:sym typeface="Arial" charset="0"/>
                </a:rPr>
                <a:t>4. Contact to</a:t>
              </a:r>
              <a:r>
                <a:rPr kumimoji="0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  <a:sym typeface="Arial" charset="0"/>
                </a:rPr>
                <a:t>‘</a:t>
              </a:r>
              <a:r>
                <a:rPr kumimoji="0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capitalfm</a:t>
              </a:r>
              <a:r>
                <a:rPr kumimoji="0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  <a:sym typeface="Arial" charset="0"/>
                </a:rPr>
                <a:t>.com</a:t>
              </a:r>
              <a:r>
                <a:rPr kumimoji="0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  <a:sym typeface="Arial" charset="0"/>
                </a:rPr>
                <a:t>’</a:t>
              </a:r>
              <a:endPara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ill Sans" charset="0"/>
                <a:cs typeface="Gill Sans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  <a:sym typeface="Arial" charset="0"/>
                </a:rPr>
                <a:t>Exchange data over IP</a:t>
              </a:r>
            </a:p>
          </p:txBody>
        </p:sp>
      </p:grpSp>
      <p:grpSp>
        <p:nvGrpSpPr>
          <p:cNvPr id="33" name="Group 38"/>
          <p:cNvGrpSpPr>
            <a:grpSpLocks/>
          </p:cNvGrpSpPr>
          <p:nvPr/>
        </p:nvGrpSpPr>
        <p:grpSpPr bwMode="auto">
          <a:xfrm>
            <a:off x="2995823" y="3969487"/>
            <a:ext cx="2646462" cy="1287302"/>
            <a:chOff x="0" y="0"/>
            <a:chExt cx="1731" cy="841"/>
          </a:xfrm>
        </p:grpSpPr>
        <p:sp>
          <p:nvSpPr>
            <p:cNvPr id="34" name="Rectangle 35"/>
            <p:cNvSpPr>
              <a:spLocks/>
            </p:cNvSpPr>
            <p:nvPr/>
          </p:nvSpPr>
          <p:spPr bwMode="auto">
            <a:xfrm>
              <a:off x="259" y="353"/>
              <a:ext cx="1472" cy="48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AutoShape 36"/>
            <p:cNvSpPr>
              <a:spLocks/>
            </p:cNvSpPr>
            <p:nvPr/>
          </p:nvSpPr>
          <p:spPr bwMode="auto">
            <a:xfrm>
              <a:off x="0" y="0"/>
              <a:ext cx="995" cy="292"/>
            </a:xfrm>
            <a:custGeom>
              <a:avLst/>
              <a:gdLst>
                <a:gd name="T0" fmla="*/ 21514 w 21600"/>
                <a:gd name="T1" fmla="*/ 21600 h 21600"/>
                <a:gd name="T2" fmla="*/ 21600 w 21600"/>
                <a:gd name="T3" fmla="*/ 0 h 21600"/>
                <a:gd name="T4" fmla="*/ 2707 w 21600"/>
                <a:gd name="T5" fmla="*/ 602 h 21600"/>
                <a:gd name="T6" fmla="*/ 0 w 21600"/>
                <a:gd name="T7" fmla="*/ 1063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14" y="21600"/>
                  </a:moveTo>
                  <a:lnTo>
                    <a:pt x="21600" y="0"/>
                  </a:lnTo>
                  <a:lnTo>
                    <a:pt x="2707" y="602"/>
                  </a:lnTo>
                  <a:lnTo>
                    <a:pt x="0" y="10638"/>
                  </a:ln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Rectangle 37"/>
            <p:cNvSpPr>
              <a:spLocks/>
            </p:cNvSpPr>
            <p:nvPr/>
          </p:nvSpPr>
          <p:spPr bwMode="auto">
            <a:xfrm>
              <a:off x="261" y="432"/>
              <a:ext cx="1464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  <a:sym typeface="Arial" charset="0"/>
                </a:rPr>
                <a:t>3. DNS Response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  <a:sym typeface="Arial" charset="0"/>
                </a:rPr>
                <a:t>‘</a:t>
              </a:r>
              <a:r>
                <a:rPr kumimoji="0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capitalfm</a:t>
              </a:r>
              <a:r>
                <a:rPr kumimoji="0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  <a:sym typeface="Arial" charset="0"/>
                </a:rPr>
                <a:t>.com</a:t>
              </a:r>
              <a:r>
                <a:rPr kumimoji="0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  <a:sym typeface="Arial" charset="0"/>
                </a:rPr>
                <a:t>’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  <a:sym typeface="Arial" charset="0"/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3" y="355256"/>
            <a:ext cx="3204028" cy="194013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96" y="341508"/>
            <a:ext cx="3206066" cy="194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0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</p:bldLst>
  </p:timing>
</p:sld>
</file>

<file path=ppt/theme/theme1.xml><?xml version="1.0" encoding="utf-8"?>
<a:theme xmlns:a="http://schemas.openxmlformats.org/drawingml/2006/main" name="RadioDNS Colour Swirl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295</Words>
  <Application>Microsoft Office PowerPoint</Application>
  <PresentationFormat>Widescreen</PresentationFormat>
  <Paragraphs>87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ＭＳ Ｐゴシック</vt:lpstr>
      <vt:lpstr>Arial</vt:lpstr>
      <vt:lpstr>Arial Bold</vt:lpstr>
      <vt:lpstr>Cabin</vt:lpstr>
      <vt:lpstr>Calibri</vt:lpstr>
      <vt:lpstr>Consolas</vt:lpstr>
      <vt:lpstr>Gill Sans</vt:lpstr>
      <vt:lpstr>Open Sans</vt:lpstr>
      <vt:lpstr>RadioDNS Colour Swirls</vt:lpstr>
      <vt:lpstr>RadioDNS Hybrid Radio</vt:lpstr>
      <vt:lpstr>Why Hybrid?</vt:lpstr>
      <vt:lpstr>PowerPoint Presentation</vt:lpstr>
      <vt:lpstr>PowerPoint Presentation</vt:lpstr>
      <vt:lpstr>Weaknesses</vt:lpstr>
      <vt:lpstr>Strengths</vt:lpstr>
      <vt:lpstr>Hybrid Radio</vt:lpstr>
      <vt:lpstr>Why “RadioDNS”?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Hybrid Applications </vt:lpstr>
      <vt:lpstr>Implementing RadioDNS</vt:lpstr>
      <vt:lpstr>RadioDNS Hybrid Radio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 Data System</dc:title>
  <dc:creator>Nick Piggott</dc:creator>
  <cp:lastModifiedBy>Nick Piggott</cp:lastModifiedBy>
  <cp:revision>42</cp:revision>
  <dcterms:created xsi:type="dcterms:W3CDTF">2016-11-22T17:04:17Z</dcterms:created>
  <dcterms:modified xsi:type="dcterms:W3CDTF">2017-02-01T13:44:55Z</dcterms:modified>
</cp:coreProperties>
</file>